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9" d="100"/>
          <a:sy n="69" d="100"/>
        </p:scale>
        <p:origin x="-456" y="-96"/>
      </p:cViewPr>
      <p:guideLst>
        <p:guide orient="horz" pos="2160"/>
        <p:guide pos="2880"/>
      </p:guideLst>
    </p:cSldViewPr>
  </p:slideViewPr>
  <p:notesTextViewPr>
    <p:cViewPr>
      <p:scale>
        <a:sx n="1" d="1"/>
        <a:sy n="1" d="1"/>
      </p:scale>
      <p:origin x="0" y="0"/>
    </p:cViewPr>
  </p:notesTextViewPr>
  <p:sorterViewPr>
    <p:cViewPr>
      <p:scale>
        <a:sx n="100" d="100"/>
        <a:sy n="100" d="100"/>
      </p:scale>
      <p:origin x="0" y="183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01EBFB-FD8A-4E94-8378-7E58B5374FAF}" type="datetimeFigureOut">
              <a:rPr lang="en-US" smtClean="0"/>
              <a:t>12/5/2011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3890CA-5599-47D5-A69B-DCB0A84D473E}" type="slidenum">
              <a:rPr lang="en-US" smtClean="0"/>
              <a:t>‹#›</a:t>
            </a:fld>
            <a:endParaRPr lang="en-US"/>
          </a:p>
        </p:txBody>
      </p:sp>
    </p:spTree>
    <p:extLst>
      <p:ext uri="{BB962C8B-B14F-4D97-AF65-F5344CB8AC3E}">
        <p14:creationId xmlns:p14="http://schemas.microsoft.com/office/powerpoint/2010/main" val="2945084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9D75B5A2-AFF4-47E7-BAC8-CF3B4E6B0B70}" type="slidenum">
              <a:rPr lang="en-US" smtClean="0"/>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fld id="{40412642-6966-4F18-AF73-08ACE7FD3FB4}" type="slidenum">
              <a:rPr lang="en-US" sz="1200"/>
              <a:pPr/>
              <a:t>6</a:t>
            </a:fld>
            <a:endParaRPr lang="en-US" sz="120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p>
            <a:pPr>
              <a:spcBef>
                <a:spcPct val="0"/>
              </a:spcBef>
            </a:pPr>
            <a:r>
              <a:rPr lang="en-US" sz="2400" smtClean="0">
                <a:latin typeface="Times" pitchFamily="-110" charset="0"/>
              </a:rPr>
              <a:t>The reason is that up until very recently we have not been able to observe autism as it emerges in the first months of life.  We do not know when the symptoms are emerging, what are they and how specific they are to autism as compared to other developmental disorders.  </a:t>
            </a:r>
          </a:p>
          <a:p>
            <a:pPr>
              <a:spcBef>
                <a:spcPct val="0"/>
              </a:spcBef>
            </a:pPr>
            <a:r>
              <a:rPr lang="en-US" sz="2400" smtClean="0">
                <a:latin typeface="Times" pitchFamily="-110" charset="0"/>
              </a:rPr>
              <a:t>Genetic findings indicate that younger siblings of children with autism are at higher risk for this disorder.  This inherent risk creates a cohort which might allow us to gain better understanding of the earliest course of autism. </a:t>
            </a:r>
          </a:p>
          <a:p>
            <a:pPr>
              <a:spcBef>
                <a:spcPct val="0"/>
              </a:spcBef>
            </a:pPr>
            <a:endParaRPr lang="en-US" sz="2400" smtClean="0">
              <a:latin typeface="Times" pitchFamily="-110"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p>
            <a:pPr>
              <a:spcBef>
                <a:spcPct val="0"/>
              </a:spcBef>
            </a:pPr>
            <a:r>
              <a:rPr lang="en-US" sz="2400" smtClean="0">
                <a:latin typeface="Times" pitchFamily="-110" charset="0"/>
              </a:rPr>
              <a:t>Interest in other members of one’s species is essential for survival</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p>
            <a:pPr>
              <a:spcBef>
                <a:spcPct val="0"/>
              </a:spcBef>
            </a:pPr>
            <a:r>
              <a:rPr lang="en-US" sz="2400" smtClean="0">
                <a:latin typeface="Times" pitchFamily="-110" charset="0"/>
              </a:rPr>
              <a:t>In fact…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xfrm>
            <a:off x="1144588" y="685800"/>
            <a:ext cx="4572000" cy="3429000"/>
          </a:xfrm>
          <a:ln/>
        </p:spPr>
      </p:sp>
      <p:sp>
        <p:nvSpPr>
          <p:cNvPr id="64515"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2EE831F-B621-4FAF-BC40-C43C79DC6414}" type="datetimeFigureOut">
              <a:rPr lang="en-US" smtClean="0"/>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3EB288-CA82-41AB-B090-8AEB428010F0}" type="slidenum">
              <a:rPr lang="en-US" smtClean="0"/>
              <a:t>‹#›</a:t>
            </a:fld>
            <a:endParaRPr lang="en-US"/>
          </a:p>
        </p:txBody>
      </p:sp>
    </p:spTree>
    <p:extLst>
      <p:ext uri="{BB962C8B-B14F-4D97-AF65-F5344CB8AC3E}">
        <p14:creationId xmlns:p14="http://schemas.microsoft.com/office/powerpoint/2010/main" val="2158408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EE831F-B621-4FAF-BC40-C43C79DC6414}" type="datetimeFigureOut">
              <a:rPr lang="en-US" smtClean="0"/>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3EB288-CA82-41AB-B090-8AEB428010F0}" type="slidenum">
              <a:rPr lang="en-US" smtClean="0"/>
              <a:t>‹#›</a:t>
            </a:fld>
            <a:endParaRPr lang="en-US"/>
          </a:p>
        </p:txBody>
      </p:sp>
    </p:spTree>
    <p:extLst>
      <p:ext uri="{BB962C8B-B14F-4D97-AF65-F5344CB8AC3E}">
        <p14:creationId xmlns:p14="http://schemas.microsoft.com/office/powerpoint/2010/main" val="765004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EE831F-B621-4FAF-BC40-C43C79DC6414}" type="datetimeFigureOut">
              <a:rPr lang="en-US" smtClean="0"/>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3EB288-CA82-41AB-B090-8AEB428010F0}" type="slidenum">
              <a:rPr lang="en-US" smtClean="0"/>
              <a:t>‹#›</a:t>
            </a:fld>
            <a:endParaRPr lang="en-US"/>
          </a:p>
        </p:txBody>
      </p:sp>
    </p:spTree>
    <p:extLst>
      <p:ext uri="{BB962C8B-B14F-4D97-AF65-F5344CB8AC3E}">
        <p14:creationId xmlns:p14="http://schemas.microsoft.com/office/powerpoint/2010/main" val="16346304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72390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752600" y="1600200"/>
            <a:ext cx="33909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295900" y="1600200"/>
            <a:ext cx="33909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8B59DE9-8B5D-4EEE-9713-26A9DBA397E0}" type="slidenum">
              <a:rPr lang="en-US"/>
              <a:pPr>
                <a:defRPr/>
              </a:pPr>
              <a:t>‹#›</a:t>
            </a:fld>
            <a:endParaRPr lang="en-US"/>
          </a:p>
        </p:txBody>
      </p:sp>
    </p:spTree>
    <p:extLst>
      <p:ext uri="{BB962C8B-B14F-4D97-AF65-F5344CB8AC3E}">
        <p14:creationId xmlns:p14="http://schemas.microsoft.com/office/powerpoint/2010/main" val="1119766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EE831F-B621-4FAF-BC40-C43C79DC6414}" type="datetimeFigureOut">
              <a:rPr lang="en-US" smtClean="0"/>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3EB288-CA82-41AB-B090-8AEB428010F0}" type="slidenum">
              <a:rPr lang="en-US" smtClean="0"/>
              <a:t>‹#›</a:t>
            </a:fld>
            <a:endParaRPr lang="en-US"/>
          </a:p>
        </p:txBody>
      </p:sp>
    </p:spTree>
    <p:extLst>
      <p:ext uri="{BB962C8B-B14F-4D97-AF65-F5344CB8AC3E}">
        <p14:creationId xmlns:p14="http://schemas.microsoft.com/office/powerpoint/2010/main" val="625231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EE831F-B621-4FAF-BC40-C43C79DC6414}" type="datetimeFigureOut">
              <a:rPr lang="en-US" smtClean="0"/>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3EB288-CA82-41AB-B090-8AEB428010F0}" type="slidenum">
              <a:rPr lang="en-US" smtClean="0"/>
              <a:t>‹#›</a:t>
            </a:fld>
            <a:endParaRPr lang="en-US"/>
          </a:p>
        </p:txBody>
      </p:sp>
    </p:spTree>
    <p:extLst>
      <p:ext uri="{BB962C8B-B14F-4D97-AF65-F5344CB8AC3E}">
        <p14:creationId xmlns:p14="http://schemas.microsoft.com/office/powerpoint/2010/main" val="24232921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2EE831F-B621-4FAF-BC40-C43C79DC6414}" type="datetimeFigureOut">
              <a:rPr lang="en-US" smtClean="0"/>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3EB288-CA82-41AB-B090-8AEB428010F0}" type="slidenum">
              <a:rPr lang="en-US" smtClean="0"/>
              <a:t>‹#›</a:t>
            </a:fld>
            <a:endParaRPr lang="en-US"/>
          </a:p>
        </p:txBody>
      </p:sp>
    </p:spTree>
    <p:extLst>
      <p:ext uri="{BB962C8B-B14F-4D97-AF65-F5344CB8AC3E}">
        <p14:creationId xmlns:p14="http://schemas.microsoft.com/office/powerpoint/2010/main" val="1899585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2EE831F-B621-4FAF-BC40-C43C79DC6414}" type="datetimeFigureOut">
              <a:rPr lang="en-US" smtClean="0"/>
              <a:t>12/5/2011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3EB288-CA82-41AB-B090-8AEB428010F0}" type="slidenum">
              <a:rPr lang="en-US" smtClean="0"/>
              <a:t>‹#›</a:t>
            </a:fld>
            <a:endParaRPr lang="en-US"/>
          </a:p>
        </p:txBody>
      </p:sp>
    </p:spTree>
    <p:extLst>
      <p:ext uri="{BB962C8B-B14F-4D97-AF65-F5344CB8AC3E}">
        <p14:creationId xmlns:p14="http://schemas.microsoft.com/office/powerpoint/2010/main" val="2798910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2EE831F-B621-4FAF-BC40-C43C79DC6414}" type="datetimeFigureOut">
              <a:rPr lang="en-US" smtClean="0"/>
              <a:t>12/5/2011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3EB288-CA82-41AB-B090-8AEB428010F0}" type="slidenum">
              <a:rPr lang="en-US" smtClean="0"/>
              <a:t>‹#›</a:t>
            </a:fld>
            <a:endParaRPr lang="en-US"/>
          </a:p>
        </p:txBody>
      </p:sp>
    </p:spTree>
    <p:extLst>
      <p:ext uri="{BB962C8B-B14F-4D97-AF65-F5344CB8AC3E}">
        <p14:creationId xmlns:p14="http://schemas.microsoft.com/office/powerpoint/2010/main" val="787279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EE831F-B621-4FAF-BC40-C43C79DC6414}" type="datetimeFigureOut">
              <a:rPr lang="en-US" smtClean="0"/>
              <a:t>12/5/2011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3EB288-CA82-41AB-B090-8AEB428010F0}" type="slidenum">
              <a:rPr lang="en-US" smtClean="0"/>
              <a:t>‹#›</a:t>
            </a:fld>
            <a:endParaRPr lang="en-US"/>
          </a:p>
        </p:txBody>
      </p:sp>
    </p:spTree>
    <p:extLst>
      <p:ext uri="{BB962C8B-B14F-4D97-AF65-F5344CB8AC3E}">
        <p14:creationId xmlns:p14="http://schemas.microsoft.com/office/powerpoint/2010/main" val="3700424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EE831F-B621-4FAF-BC40-C43C79DC6414}" type="datetimeFigureOut">
              <a:rPr lang="en-US" smtClean="0"/>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3EB288-CA82-41AB-B090-8AEB428010F0}" type="slidenum">
              <a:rPr lang="en-US" smtClean="0"/>
              <a:t>‹#›</a:t>
            </a:fld>
            <a:endParaRPr lang="en-US"/>
          </a:p>
        </p:txBody>
      </p:sp>
    </p:spTree>
    <p:extLst>
      <p:ext uri="{BB962C8B-B14F-4D97-AF65-F5344CB8AC3E}">
        <p14:creationId xmlns:p14="http://schemas.microsoft.com/office/powerpoint/2010/main" val="1746262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EE831F-B621-4FAF-BC40-C43C79DC6414}" type="datetimeFigureOut">
              <a:rPr lang="en-US" smtClean="0"/>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3EB288-CA82-41AB-B090-8AEB428010F0}" type="slidenum">
              <a:rPr lang="en-US" smtClean="0"/>
              <a:t>‹#›</a:t>
            </a:fld>
            <a:endParaRPr lang="en-US"/>
          </a:p>
        </p:txBody>
      </p:sp>
    </p:spTree>
    <p:extLst>
      <p:ext uri="{BB962C8B-B14F-4D97-AF65-F5344CB8AC3E}">
        <p14:creationId xmlns:p14="http://schemas.microsoft.com/office/powerpoint/2010/main" val="1887839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EE831F-B621-4FAF-BC40-C43C79DC6414}" type="datetimeFigureOut">
              <a:rPr lang="en-US" smtClean="0"/>
              <a:t>12/5/2011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3EB288-CA82-41AB-B090-8AEB428010F0}" type="slidenum">
              <a:rPr lang="en-US" smtClean="0"/>
              <a:t>‹#›</a:t>
            </a:fld>
            <a:endParaRPr lang="en-US"/>
          </a:p>
        </p:txBody>
      </p:sp>
    </p:spTree>
    <p:extLst>
      <p:ext uri="{BB962C8B-B14F-4D97-AF65-F5344CB8AC3E}">
        <p14:creationId xmlns:p14="http://schemas.microsoft.com/office/powerpoint/2010/main" val="33578146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7533232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1524000" y="304800"/>
            <a:ext cx="8763000" cy="1020763"/>
          </a:xfrm>
        </p:spPr>
        <p:txBody>
          <a:bodyPr/>
          <a:lstStyle/>
          <a:p>
            <a:r>
              <a:rPr lang="en-US" sz="3200" smtClean="0">
                <a:latin typeface="Verdana" pitchFamily="-110" charset="0"/>
              </a:rPr>
              <a:t>Age of Onset: Parental Perception</a:t>
            </a:r>
            <a:r>
              <a:rPr lang="en-US" sz="2800" smtClean="0">
                <a:latin typeface="Verdana" pitchFamily="-110" charset="0"/>
              </a:rPr>
              <a:t> </a:t>
            </a:r>
            <a:endParaRPr lang="en-US" sz="2800" smtClean="0">
              <a:solidFill>
                <a:srgbClr val="FF0000"/>
              </a:solidFill>
              <a:latin typeface="Verdana" pitchFamily="-110" charset="0"/>
            </a:endParaRPr>
          </a:p>
        </p:txBody>
      </p:sp>
      <p:sp>
        <p:nvSpPr>
          <p:cNvPr id="6147" name="Rectangle 3"/>
          <p:cNvSpPr>
            <a:spLocks noGrp="1" noChangeArrowheads="1"/>
          </p:cNvSpPr>
          <p:nvPr>
            <p:ph type="body" sz="half" idx="4294967295"/>
          </p:nvPr>
        </p:nvSpPr>
        <p:spPr>
          <a:xfrm>
            <a:off x="228600" y="1524000"/>
            <a:ext cx="3505200" cy="5105400"/>
          </a:xfrm>
          <a:solidFill>
            <a:schemeClr val="bg1"/>
          </a:solidFill>
        </p:spPr>
        <p:txBody>
          <a:bodyPr>
            <a:normAutofit/>
          </a:bodyPr>
          <a:lstStyle/>
          <a:p>
            <a:r>
              <a:rPr lang="en-US" sz="2400" dirty="0" smtClean="0">
                <a:latin typeface="Verdana" pitchFamily="-110" charset="0"/>
              </a:rPr>
              <a:t>Average age at first concern: </a:t>
            </a:r>
          </a:p>
          <a:p>
            <a:pPr lvl="1"/>
            <a:r>
              <a:rPr lang="en-US" sz="2400" dirty="0" smtClean="0">
                <a:latin typeface="Verdana" pitchFamily="-110" charset="0"/>
                <a:ea typeface="ＭＳ Ｐゴシック" pitchFamily="-110" charset="-128"/>
              </a:rPr>
              <a:t>15 months (SD=6.5)</a:t>
            </a:r>
          </a:p>
          <a:p>
            <a:endParaRPr lang="en-US" sz="2400" dirty="0" smtClean="0">
              <a:latin typeface="Verdana" pitchFamily="-110" charset="0"/>
            </a:endParaRPr>
          </a:p>
          <a:p>
            <a:r>
              <a:rPr lang="en-US" sz="2400" dirty="0" smtClean="0">
                <a:latin typeface="Verdana" pitchFamily="-110" charset="0"/>
              </a:rPr>
              <a:t>Primary concerns: </a:t>
            </a:r>
          </a:p>
          <a:p>
            <a:pPr lvl="1"/>
            <a:r>
              <a:rPr lang="en-US" sz="2400" dirty="0" smtClean="0">
                <a:latin typeface="Verdana" pitchFamily="-110" charset="0"/>
                <a:ea typeface="ＭＳ Ｐゴシック" pitchFamily="-110" charset="-128"/>
              </a:rPr>
              <a:t>Social difficulties</a:t>
            </a:r>
          </a:p>
          <a:p>
            <a:pPr lvl="1"/>
            <a:r>
              <a:rPr lang="en-US" sz="2400" dirty="0" smtClean="0">
                <a:latin typeface="Verdana" pitchFamily="-110" charset="0"/>
                <a:ea typeface="ＭＳ Ｐゴシック" pitchFamily="-110" charset="-128"/>
              </a:rPr>
              <a:t>Speech delays</a:t>
            </a:r>
          </a:p>
          <a:p>
            <a:pPr lvl="1"/>
            <a:endParaRPr lang="en-US" sz="2400" dirty="0" smtClean="0">
              <a:latin typeface="Verdana" pitchFamily="-110" charset="0"/>
              <a:ea typeface="ＭＳ Ｐゴシック" pitchFamily="-110" charset="-128"/>
            </a:endParaRPr>
          </a:p>
          <a:p>
            <a:r>
              <a:rPr lang="en-US" sz="2400" dirty="0" smtClean="0">
                <a:latin typeface="Verdana" pitchFamily="-110" charset="0"/>
              </a:rPr>
              <a:t>Why such a variability?</a:t>
            </a:r>
          </a:p>
        </p:txBody>
      </p:sp>
      <p:graphicFrame>
        <p:nvGraphicFramePr>
          <p:cNvPr id="6148" name="Object 2"/>
          <p:cNvGraphicFramePr>
            <a:graphicFrameLocks noGrp="1" noChangeAspect="1"/>
          </p:cNvGraphicFramePr>
          <p:nvPr>
            <p:ph sz="half" idx="4294967295"/>
            <p:extLst>
              <p:ext uri="{D42A27DB-BD31-4B8C-83A1-F6EECF244321}">
                <p14:modId xmlns:p14="http://schemas.microsoft.com/office/powerpoint/2010/main" val="844383956"/>
              </p:ext>
            </p:extLst>
          </p:nvPr>
        </p:nvGraphicFramePr>
        <p:xfrm>
          <a:off x="3657600" y="1219200"/>
          <a:ext cx="5221797" cy="4943475"/>
        </p:xfrm>
        <a:graphic>
          <a:graphicData uri="http://schemas.openxmlformats.org/presentationml/2006/ole">
            <mc:AlternateContent xmlns:mc="http://schemas.openxmlformats.org/markup-compatibility/2006">
              <mc:Choice xmlns:v="urn:schemas-microsoft-com:vml" Requires="v">
                <p:oleObj spid="_x0000_s1027" name="Chart" r:id="rId4" imgW="7401306" imgH="4781931" progId="Excel.Chart.8">
                  <p:embed/>
                </p:oleObj>
              </mc:Choice>
              <mc:Fallback>
                <p:oleObj name="Chart" r:id="rId4" imgW="7401306" imgH="4781931" progId="Excel.Char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7600" y="1219200"/>
                        <a:ext cx="5221797" cy="4943475"/>
                      </a:xfrm>
                      <a:prstGeom prst="rect">
                        <a:avLst/>
                      </a:prstGeom>
                      <a:solidFill>
                        <a:srgbClr val="DDDDDD"/>
                      </a:solidFill>
                      <a:ln>
                        <a:noFill/>
                      </a:ln>
                      <a:effectLst/>
                    </p:spPr>
                  </p:pic>
                </p:oleObj>
              </mc:Fallback>
            </mc:AlternateContent>
          </a:graphicData>
        </a:graphic>
      </p:graphicFrame>
      <p:sp>
        <p:nvSpPr>
          <p:cNvPr id="29701" name="Rectangle 5"/>
          <p:cNvSpPr>
            <a:spLocks noChangeArrowheads="1"/>
          </p:cNvSpPr>
          <p:nvPr/>
        </p:nvSpPr>
        <p:spPr bwMode="auto">
          <a:xfrm>
            <a:off x="5029200" y="6400800"/>
            <a:ext cx="3522663" cy="339725"/>
          </a:xfrm>
          <a:prstGeom prst="rect">
            <a:avLst/>
          </a:prstGeom>
          <a:solidFill>
            <a:schemeClr val="bg1"/>
          </a:solidFill>
          <a:ln w="9525">
            <a:noFill/>
            <a:miter lim="800000"/>
            <a:headEnd/>
            <a:tailEnd/>
          </a:ln>
          <a:effectLst/>
        </p:spPr>
        <p:txBody>
          <a:bodyPr wrap="none">
            <a:spAutoFit/>
          </a:bodyPr>
          <a:lstStyle/>
          <a:p>
            <a:pPr eaLnBrk="1" hangingPunct="1">
              <a:lnSpc>
                <a:spcPct val="90000"/>
              </a:lnSpc>
              <a:spcBef>
                <a:spcPct val="20000"/>
              </a:spcBef>
              <a:defRPr/>
            </a:pPr>
            <a:r>
              <a:rPr lang="en-US" sz="1400" i="1" dirty="0" err="1">
                <a:latin typeface="Arial" pitchFamily="-106" charset="0"/>
                <a:ea typeface="+mn-ea"/>
              </a:rPr>
              <a:t>Chawarska</a:t>
            </a:r>
            <a:r>
              <a:rPr lang="en-US" sz="1400" i="1" dirty="0">
                <a:latin typeface="Arial" pitchFamily="-106" charset="0"/>
                <a:ea typeface="+mn-ea"/>
              </a:rPr>
              <a:t>, Paul, </a:t>
            </a:r>
            <a:r>
              <a:rPr lang="en-US" sz="1400" i="1" dirty="0" err="1">
                <a:latin typeface="Arial" pitchFamily="-106" charset="0"/>
                <a:ea typeface="+mn-ea"/>
              </a:rPr>
              <a:t>Klin</a:t>
            </a:r>
            <a:r>
              <a:rPr lang="en-US" sz="1400" i="1" dirty="0">
                <a:latin typeface="Arial" pitchFamily="-106" charset="0"/>
                <a:ea typeface="+mn-ea"/>
              </a:rPr>
              <a:t> et al., 2007, JADD</a:t>
            </a:r>
            <a:r>
              <a:rPr lang="en-US" sz="1400" i="1" dirty="0">
                <a:solidFill>
                  <a:schemeClr val="tx2"/>
                </a:solidFill>
                <a:latin typeface="Arial" pitchFamily="-106" charset="0"/>
                <a:ea typeface="+mn-ea"/>
              </a:rPr>
              <a:t>.</a:t>
            </a:r>
            <a:r>
              <a:rPr lang="en-US" sz="1800" dirty="0">
                <a:solidFill>
                  <a:schemeClr val="tx2"/>
                </a:solidFill>
                <a:effectLst>
                  <a:outerShdw blurRad="38100" dist="38100" dir="2700000" algn="tl">
                    <a:srgbClr val="DDDDDD"/>
                  </a:outerShdw>
                </a:effectLst>
                <a:latin typeface="Arial" pitchFamily="-106" charset="0"/>
                <a:ea typeface="+mn-ea"/>
              </a:rPr>
              <a:t>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sz="half" idx="1"/>
          </p:nvPr>
        </p:nvSpPr>
        <p:spPr>
          <a:xfrm>
            <a:off x="228600" y="1600200"/>
            <a:ext cx="4267200" cy="4407091"/>
          </a:xfrm>
        </p:spPr>
        <p:txBody>
          <a:bodyPr>
            <a:normAutofit fontScale="92500" lnSpcReduction="10000"/>
          </a:bodyPr>
          <a:lstStyle/>
          <a:p>
            <a:pPr>
              <a:buFontTx/>
              <a:buNone/>
            </a:pPr>
            <a:r>
              <a:rPr lang="en-US" sz="3600" dirty="0" smtClean="0"/>
              <a:t>	Recent study by CDC indicated most children with an ASD diagnosis had </a:t>
            </a:r>
            <a:r>
              <a:rPr lang="en-US" sz="3600" u="sng" dirty="0" smtClean="0"/>
              <a:t>signs</a:t>
            </a:r>
            <a:r>
              <a:rPr lang="en-US" sz="3600" dirty="0" smtClean="0"/>
              <a:t> of a developmental problem </a:t>
            </a:r>
            <a:r>
              <a:rPr lang="en-US" sz="3600" u="sng" dirty="0" smtClean="0"/>
              <a:t>before the age of 3</a:t>
            </a:r>
            <a:r>
              <a:rPr lang="en-US" sz="3600" dirty="0" smtClean="0"/>
              <a:t>, but average age of </a:t>
            </a:r>
            <a:r>
              <a:rPr lang="en-US" sz="3600" u="sng" dirty="0" smtClean="0"/>
              <a:t>diagnosis was 5 years</a:t>
            </a:r>
            <a:r>
              <a:rPr lang="en-US" sz="3600" dirty="0" smtClean="0"/>
              <a:t>. </a:t>
            </a:r>
          </a:p>
        </p:txBody>
      </p:sp>
      <p:pic>
        <p:nvPicPr>
          <p:cNvPr id="3" name="Content Placeholder 2"/>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48200" y="1447800"/>
            <a:ext cx="4038600" cy="4078308"/>
          </a:xfrm>
        </p:spPr>
      </p:pic>
      <p:sp>
        <p:nvSpPr>
          <p:cNvPr id="10242" name="Rectangle 2"/>
          <p:cNvSpPr>
            <a:spLocks noGrp="1" noChangeArrowheads="1"/>
          </p:cNvSpPr>
          <p:nvPr>
            <p:ph type="title"/>
          </p:nvPr>
        </p:nvSpPr>
        <p:spPr/>
        <p:txBody>
          <a:bodyPr/>
          <a:lstStyle/>
          <a:p>
            <a:r>
              <a:rPr lang="en-US" sz="4000" smtClean="0"/>
              <a:t>Parental Concerns</a:t>
            </a:r>
            <a:r>
              <a:rPr lang="en-US" smtClean="0"/>
              <a:t> </a:t>
            </a:r>
            <a:br>
              <a:rPr lang="en-US" smtClean="0"/>
            </a:br>
            <a:r>
              <a:rPr lang="en-US" sz="2400" smtClean="0"/>
              <a:t>(</a:t>
            </a:r>
            <a:r>
              <a:rPr lang="en-US" sz="2400" b="0" smtClean="0"/>
              <a:t>Wiggins, Baio, Rice, 2006)</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mtClean="0"/>
              <a:t>Early Development</a:t>
            </a:r>
          </a:p>
        </p:txBody>
      </p:sp>
      <p:sp>
        <p:nvSpPr>
          <p:cNvPr id="11267" name="Rectangle 3"/>
          <p:cNvSpPr>
            <a:spLocks noGrp="1" noChangeArrowheads="1"/>
          </p:cNvSpPr>
          <p:nvPr>
            <p:ph type="body" sz="half" idx="2"/>
          </p:nvPr>
        </p:nvSpPr>
        <p:spPr>
          <a:xfrm>
            <a:off x="3352800" y="1371600"/>
            <a:ext cx="5486400" cy="4525963"/>
          </a:xfrm>
        </p:spPr>
        <p:txBody>
          <a:bodyPr/>
          <a:lstStyle/>
          <a:p>
            <a:r>
              <a:rPr lang="en-US" smtClean="0"/>
              <a:t>Babies start communicating and relating to other people at birth</a:t>
            </a:r>
          </a:p>
          <a:p>
            <a:r>
              <a:rPr lang="en-US" smtClean="0"/>
              <a:t>Continued social-emotional development is key to forming strong relationships and continued learning</a:t>
            </a:r>
          </a:p>
        </p:txBody>
      </p:sp>
      <p:pic>
        <p:nvPicPr>
          <p:cNvPr id="11268" name="Picture 4" descr="mom and baby slee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000250"/>
            <a:ext cx="2743200" cy="266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Tresha\Edited Photos for Stock\Business\944284_42891822.jpg"/>
          <p:cNvPicPr>
            <a:picLocks noChangeAspect="1" noChangeArrowheads="1"/>
          </p:cNvPicPr>
          <p:nvPr/>
        </p:nvPicPr>
        <p:blipFill>
          <a:blip r:embed="rId3" cstate="print"/>
          <a:srcRect l="5501" t="6889" r="5436" b="6747"/>
          <a:stretch>
            <a:fillRect/>
          </a:stretch>
        </p:blipFill>
        <p:spPr bwMode="auto">
          <a:xfrm>
            <a:off x="0" y="76200"/>
            <a:ext cx="9144000" cy="6096000"/>
          </a:xfrm>
          <a:prstGeom prst="rect">
            <a:avLst/>
          </a:prstGeom>
          <a:noFill/>
        </p:spPr>
      </p:pic>
      <p:sp>
        <p:nvSpPr>
          <p:cNvPr id="5" name="Rectangle 4"/>
          <p:cNvSpPr/>
          <p:nvPr/>
        </p:nvSpPr>
        <p:spPr>
          <a:xfrm>
            <a:off x="0" y="6172200"/>
            <a:ext cx="91440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0" y="0"/>
            <a:ext cx="9144000"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211607" y="914400"/>
            <a:ext cx="8535798" cy="923330"/>
          </a:xfrm>
          <a:prstGeom prst="rect">
            <a:avLst/>
          </a:prstGeom>
          <a:solidFill>
            <a:schemeClr val="bg1"/>
          </a:solidFill>
          <a:ln w="3175">
            <a:solidFill>
              <a:schemeClr val="tx1"/>
            </a:solidFill>
          </a:ln>
        </p:spPr>
        <p:txBody>
          <a:bodyPr wrap="none" rtlCol="0">
            <a:spAutoFit/>
          </a:bodyPr>
          <a:lstStyle/>
          <a:p>
            <a:pPr algn="ctr"/>
            <a:r>
              <a:rPr lang="en-US" sz="5400" dirty="0" smtClean="0">
                <a:latin typeface="Arial Black" pitchFamily="34" charset="0"/>
              </a:rPr>
              <a:t>ASD and Development</a:t>
            </a:r>
          </a:p>
        </p:txBody>
      </p:sp>
      <p:sp>
        <p:nvSpPr>
          <p:cNvPr id="8" name="TextBox 7"/>
          <p:cNvSpPr txBox="1"/>
          <p:nvPr/>
        </p:nvSpPr>
        <p:spPr>
          <a:xfrm>
            <a:off x="0" y="5715000"/>
            <a:ext cx="2185919" cy="461665"/>
          </a:xfrm>
          <a:prstGeom prst="rect">
            <a:avLst/>
          </a:prstGeom>
          <a:solidFill>
            <a:schemeClr val="bg1"/>
          </a:solidFill>
        </p:spPr>
        <p:txBody>
          <a:bodyPr wrap="none" rtlCol="0">
            <a:spAutoFit/>
          </a:bodyPr>
          <a:lstStyle/>
          <a:p>
            <a:r>
              <a:rPr lang="en-US" sz="2400" b="1" dirty="0" smtClean="0"/>
              <a:t>Patricia Rakovic</a:t>
            </a:r>
            <a:endParaRPr lang="en-US" sz="24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457200"/>
            <a:ext cx="8305800" cy="5550091"/>
          </a:xfrm>
        </p:spPr>
        <p:txBody>
          <a:bodyPr>
            <a:normAutofit fontScale="70000" lnSpcReduction="20000"/>
          </a:bodyPr>
          <a:lstStyle/>
          <a:p>
            <a:r>
              <a:rPr lang="en-US" b="1" dirty="0"/>
              <a:t>Differences in language development in the child with autism spectrum disorder (ASD)</a:t>
            </a:r>
            <a:r>
              <a:rPr lang="en-US" dirty="0"/>
              <a:t/>
            </a:r>
            <a:br>
              <a:rPr lang="en-US" dirty="0"/>
            </a:br>
            <a:r>
              <a:rPr lang="en-US" dirty="0"/>
              <a:t>a. Joint attention</a:t>
            </a:r>
          </a:p>
          <a:p>
            <a:r>
              <a:rPr lang="en-US" dirty="0"/>
              <a:t>b. Verbal development</a:t>
            </a:r>
          </a:p>
          <a:p>
            <a:r>
              <a:rPr lang="en-US" dirty="0"/>
              <a:t>c. Non-verbal language development</a:t>
            </a:r>
          </a:p>
          <a:p>
            <a:r>
              <a:rPr lang="en-US" dirty="0"/>
              <a:t>d. Theory of mind</a:t>
            </a:r>
          </a:p>
          <a:p>
            <a:r>
              <a:rPr lang="en-US" dirty="0"/>
              <a:t>e. Pro-social communication</a:t>
            </a:r>
          </a:p>
          <a:p>
            <a:r>
              <a:rPr lang="en-US" dirty="0"/>
              <a:t>f. Conversational skills</a:t>
            </a:r>
          </a:p>
          <a:p>
            <a:r>
              <a:rPr lang="en-US" dirty="0"/>
              <a:t>g. Early differences in development in a child with ASD</a:t>
            </a:r>
          </a:p>
          <a:p>
            <a:r>
              <a:rPr lang="en-US" dirty="0"/>
              <a:t>h. Differences in brain development</a:t>
            </a:r>
          </a:p>
          <a:p>
            <a:r>
              <a:rPr lang="en-US" dirty="0" err="1"/>
              <a:t>i</a:t>
            </a:r>
            <a:r>
              <a:rPr lang="en-US" dirty="0"/>
              <a:t>. Dyspraxia</a:t>
            </a:r>
          </a:p>
          <a:p>
            <a:r>
              <a:rPr lang="en-US" dirty="0"/>
              <a:t>j. Theory of mind difficulties</a:t>
            </a:r>
          </a:p>
          <a:p>
            <a:r>
              <a:rPr lang="en-US" dirty="0"/>
              <a:t>k. How the combination of verbal, non-verbal communication and motor planning difficulties impacts social communication.</a:t>
            </a:r>
          </a:p>
          <a:p>
            <a:r>
              <a:rPr lang="en-US" dirty="0"/>
              <a:t>How to take a language sample</a:t>
            </a:r>
          </a:p>
        </p:txBody>
      </p:sp>
    </p:spTree>
    <p:extLst>
      <p:ext uri="{BB962C8B-B14F-4D97-AF65-F5344CB8AC3E}">
        <p14:creationId xmlns:p14="http://schemas.microsoft.com/office/powerpoint/2010/main" val="4210939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mtClean="0"/>
              <a:t>Autism Spectrum Disorders</a:t>
            </a:r>
          </a:p>
        </p:txBody>
      </p:sp>
      <p:sp>
        <p:nvSpPr>
          <p:cNvPr id="9219" name="Rectangle 3"/>
          <p:cNvSpPr>
            <a:spLocks noGrp="1" noChangeArrowheads="1"/>
          </p:cNvSpPr>
          <p:nvPr>
            <p:ph type="body" idx="1"/>
          </p:nvPr>
        </p:nvSpPr>
        <p:spPr>
          <a:xfrm>
            <a:off x="457200" y="1447800"/>
            <a:ext cx="5105400" cy="2286000"/>
          </a:xfrm>
        </p:spPr>
        <p:txBody>
          <a:bodyPr/>
          <a:lstStyle/>
          <a:p>
            <a:r>
              <a:rPr lang="en-US" dirty="0" smtClean="0"/>
              <a:t>Problems with socialization</a:t>
            </a:r>
          </a:p>
          <a:p>
            <a:r>
              <a:rPr lang="en-US" dirty="0" smtClean="0"/>
              <a:t>Problems with communication</a:t>
            </a:r>
          </a:p>
          <a:p>
            <a:r>
              <a:rPr lang="en-US" dirty="0" smtClean="0"/>
              <a:t>Unusual behaviors</a:t>
            </a:r>
          </a:p>
          <a:p>
            <a:endParaRPr lang="en-US" dirty="0" smtClean="0"/>
          </a:p>
        </p:txBody>
      </p:sp>
      <p:pic>
        <p:nvPicPr>
          <p:cNvPr id="9220" name="Picture 4" descr="Time Magazine 200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1219200"/>
            <a:ext cx="2631364" cy="367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746938"/>
            <a:ext cx="2438400"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0000" y="3276600"/>
            <a:ext cx="3008128" cy="323373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body" sz="half" idx="1"/>
          </p:nvPr>
        </p:nvSpPr>
        <p:spPr>
          <a:xfrm>
            <a:off x="152400" y="1143000"/>
            <a:ext cx="5715000" cy="5029200"/>
          </a:xfrm>
        </p:spPr>
        <p:txBody>
          <a:bodyPr>
            <a:normAutofit/>
          </a:bodyPr>
          <a:lstStyle/>
          <a:p>
            <a:r>
              <a:rPr lang="en-US" sz="2400" dirty="0" smtClean="0"/>
              <a:t>It’s more than height and weight</a:t>
            </a:r>
          </a:p>
          <a:p>
            <a:r>
              <a:rPr lang="en-US" sz="2400" dirty="0" smtClean="0"/>
              <a:t>Observing how children play, learn, speak and act</a:t>
            </a:r>
          </a:p>
          <a:p>
            <a:r>
              <a:rPr lang="en-US" sz="2400" dirty="0" smtClean="0"/>
              <a:t>Different areas of development</a:t>
            </a:r>
          </a:p>
          <a:p>
            <a:pPr lvl="1"/>
            <a:r>
              <a:rPr lang="en-US" sz="2000" dirty="0" smtClean="0"/>
              <a:t>Social, communication, cognitive, gross motor, fine motor, adaptive</a:t>
            </a:r>
          </a:p>
          <a:p>
            <a:r>
              <a:rPr lang="en-US" sz="2400" dirty="0" smtClean="0"/>
              <a:t>Monitoring milestones can offer early signs of delay including signs of autism spectrum disorders</a:t>
            </a:r>
          </a:p>
        </p:txBody>
      </p:sp>
      <p:pic>
        <p:nvPicPr>
          <p:cNvPr id="8195" name="Picture 3"/>
          <p:cNvPicPr>
            <a:picLocks noGrp="1" noChangeAspect="1" noChangeArrowheads="1"/>
          </p:cNvPicPr>
          <p:nvPr>
            <p:ph type="body" sz="half" idx="2"/>
          </p:nvPr>
        </p:nvPicPr>
        <p:blipFill>
          <a:blip r:embed="rId2">
            <a:extLst>
              <a:ext uri="{28A0092B-C50C-407E-A947-70E740481C1C}">
                <a14:useLocalDpi xmlns:a14="http://schemas.microsoft.com/office/drawing/2010/main" val="0"/>
              </a:ext>
            </a:extLst>
          </a:blip>
          <a:srcRect/>
          <a:stretch>
            <a:fillRect/>
          </a:stretch>
        </p:blipFill>
        <p:spPr>
          <a:xfrm>
            <a:off x="5943600" y="1600200"/>
            <a:ext cx="2806700" cy="35814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6" name="Rectangle 2"/>
          <p:cNvSpPr>
            <a:spLocks noChangeArrowheads="1"/>
          </p:cNvSpPr>
          <p:nvPr/>
        </p:nvSpPr>
        <p:spPr bwMode="auto">
          <a:xfrm>
            <a:off x="2057400" y="228600"/>
            <a:ext cx="643413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b="1">
                <a:solidFill>
                  <a:schemeClr val="accent2"/>
                </a:solidFill>
              </a:rPr>
              <a:t>Child Development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idx="1"/>
          </p:nvPr>
        </p:nvSpPr>
        <p:spPr>
          <a:xfrm>
            <a:off x="457200" y="1524000"/>
            <a:ext cx="8212138" cy="4648200"/>
          </a:xfrm>
        </p:spPr>
        <p:txBody>
          <a:bodyPr>
            <a:normAutofit/>
          </a:bodyPr>
          <a:lstStyle/>
          <a:p>
            <a:pPr eaLnBrk="1" hangingPunct="1">
              <a:lnSpc>
                <a:spcPct val="90000"/>
              </a:lnSpc>
            </a:pPr>
            <a:r>
              <a:rPr lang="en-US" dirty="0" smtClean="0">
                <a:latin typeface="Chalkboard" charset="0"/>
              </a:rPr>
              <a:t>Accurate diagnosis of autism required significant knowledge of typical development in the following areas:  social, communication, cognitive skills, and play skills.</a:t>
            </a:r>
          </a:p>
          <a:p>
            <a:pPr eaLnBrk="1" hangingPunct="1">
              <a:lnSpc>
                <a:spcPct val="90000"/>
              </a:lnSpc>
            </a:pPr>
            <a:endParaRPr lang="en-US" dirty="0" smtClean="0">
              <a:latin typeface="Chalkboard" charset="0"/>
            </a:endParaRPr>
          </a:p>
          <a:p>
            <a:pPr eaLnBrk="1" hangingPunct="1">
              <a:lnSpc>
                <a:spcPct val="90000"/>
              </a:lnSpc>
            </a:pPr>
            <a:r>
              <a:rPr lang="en-US" dirty="0" smtClean="0">
                <a:latin typeface="Chalkboard" charset="0"/>
              </a:rPr>
              <a:t>Understanding developmental profiles:  must know what is typical for development and atypical for development at any age.</a:t>
            </a:r>
          </a:p>
          <a:p>
            <a:pPr eaLnBrk="1" hangingPunct="1">
              <a:lnSpc>
                <a:spcPct val="90000"/>
              </a:lnSpc>
            </a:pPr>
            <a:endParaRPr lang="en-US" sz="2000" dirty="0" smtClean="0">
              <a:latin typeface="Chalkboard" charset="0"/>
            </a:endParaRPr>
          </a:p>
        </p:txBody>
      </p:sp>
      <p:sp>
        <p:nvSpPr>
          <p:cNvPr id="30722" name="Rectangle 2"/>
          <p:cNvSpPr>
            <a:spLocks noGrp="1" noChangeArrowheads="1"/>
          </p:cNvSpPr>
          <p:nvPr>
            <p:ph type="title"/>
          </p:nvPr>
        </p:nvSpPr>
        <p:spPr>
          <a:xfrm>
            <a:off x="381000" y="228600"/>
            <a:ext cx="8288338" cy="1143000"/>
          </a:xfrm>
        </p:spPr>
        <p:txBody>
          <a:bodyPr>
            <a:normAutofit fontScale="90000"/>
          </a:bodyPr>
          <a:lstStyle/>
          <a:p>
            <a:pPr algn="ctr" eaLnBrk="1" hangingPunct="1"/>
            <a:r>
              <a:rPr lang="en-US" dirty="0" smtClean="0">
                <a:solidFill>
                  <a:srgbClr val="3894BC"/>
                </a:solidFill>
                <a:latin typeface="Chalkboard" charset="0"/>
              </a:rPr>
              <a:t>Autism is a Developmental Disorder</a:t>
            </a:r>
            <a:endParaRPr lang="en-US" dirty="0" smtClean="0">
              <a:solidFill>
                <a:schemeClr val="hlink"/>
              </a:solidFill>
              <a:latin typeface="Chalkboard"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914400" y="228600"/>
            <a:ext cx="7391400" cy="1143000"/>
          </a:xfrm>
        </p:spPr>
        <p:txBody>
          <a:bodyPr/>
          <a:lstStyle/>
          <a:p>
            <a:r>
              <a:rPr lang="en-US" sz="3200" dirty="0" smtClean="0">
                <a:latin typeface="Verdana" pitchFamily="-110" charset="0"/>
              </a:rPr>
              <a:t>Methodological Approaches to Studying  Emergence of Autism</a:t>
            </a:r>
            <a:endParaRPr lang="en-US" sz="3200" b="1" u="sng" dirty="0" smtClean="0">
              <a:latin typeface="Verdana" pitchFamily="-110" charset="0"/>
            </a:endParaRPr>
          </a:p>
        </p:txBody>
      </p:sp>
      <p:sp>
        <p:nvSpPr>
          <p:cNvPr id="8195" name="Rectangle 3"/>
          <p:cNvSpPr>
            <a:spLocks noGrp="1" noChangeArrowheads="1"/>
          </p:cNvSpPr>
          <p:nvPr>
            <p:ph type="body" idx="4294967295"/>
          </p:nvPr>
        </p:nvSpPr>
        <p:spPr>
          <a:xfrm>
            <a:off x="457200" y="1752600"/>
            <a:ext cx="8382000" cy="5105400"/>
          </a:xfrm>
          <a:solidFill>
            <a:schemeClr val="bg1"/>
          </a:solidFill>
        </p:spPr>
        <p:txBody>
          <a:bodyPr>
            <a:noAutofit/>
          </a:bodyPr>
          <a:lstStyle/>
          <a:p>
            <a:r>
              <a:rPr lang="en-US" sz="2800" dirty="0" smtClean="0">
                <a:latin typeface="Verdana" pitchFamily="-110" charset="0"/>
              </a:rPr>
              <a:t>Retrospective studies of affected children </a:t>
            </a:r>
          </a:p>
          <a:p>
            <a:pPr lvl="1"/>
            <a:r>
              <a:rPr lang="en-US" sz="2800" dirty="0" smtClean="0">
                <a:latin typeface="Verdana" pitchFamily="-110" charset="0"/>
                <a:ea typeface="ＭＳ Ｐゴシック" pitchFamily="-110" charset="-128"/>
              </a:rPr>
              <a:t>Parental report</a:t>
            </a:r>
          </a:p>
          <a:p>
            <a:pPr lvl="1"/>
            <a:r>
              <a:rPr lang="en-US" sz="2800" dirty="0" smtClean="0">
                <a:latin typeface="Verdana" pitchFamily="-110" charset="0"/>
                <a:ea typeface="ＭＳ Ｐゴシック" pitchFamily="-110" charset="-128"/>
              </a:rPr>
              <a:t>Video diaries analysis</a:t>
            </a:r>
          </a:p>
          <a:p>
            <a:pPr lvl="1"/>
            <a:endParaRPr lang="en-US" sz="2800" dirty="0" smtClean="0">
              <a:latin typeface="Verdana" pitchFamily="-110" charset="0"/>
              <a:ea typeface="ＭＳ Ｐゴシック" pitchFamily="-110" charset="-128"/>
            </a:endParaRPr>
          </a:p>
          <a:p>
            <a:r>
              <a:rPr lang="en-US" sz="2800" dirty="0" smtClean="0">
                <a:latin typeface="Verdana" pitchFamily="-110" charset="0"/>
              </a:rPr>
              <a:t>Prospective studies of infant siblings at risk for ASD</a:t>
            </a:r>
          </a:p>
          <a:p>
            <a:pPr lvl="1"/>
            <a:r>
              <a:rPr lang="en-US" sz="2800" dirty="0" smtClean="0">
                <a:latin typeface="Verdana" pitchFamily="-110" charset="0"/>
                <a:ea typeface="ＭＳ Ｐゴシック" pitchFamily="-110" charset="-128"/>
              </a:rPr>
              <a:t>Recurrence risk for autism: 5-10%</a:t>
            </a:r>
          </a:p>
          <a:p>
            <a:pPr lvl="1"/>
            <a:r>
              <a:rPr lang="en-US" sz="2800" dirty="0" smtClean="0">
                <a:latin typeface="Verdana" pitchFamily="-110" charset="0"/>
                <a:ea typeface="ＭＳ Ｐゴシック" pitchFamily="-110" charset="-128"/>
              </a:rPr>
              <a:t>High risk for other developmental problems:</a:t>
            </a:r>
          </a:p>
          <a:p>
            <a:pPr lvl="2"/>
            <a:r>
              <a:rPr lang="en-US" sz="2800" dirty="0" smtClean="0">
                <a:latin typeface="Verdana" pitchFamily="-110" charset="0"/>
                <a:ea typeface="ＭＳ Ｐゴシック" pitchFamily="-110" charset="-128"/>
              </a:rPr>
              <a:t>Language or cognitive delays</a:t>
            </a:r>
          </a:p>
          <a:p>
            <a:pPr lvl="2"/>
            <a:r>
              <a:rPr lang="en-US" sz="2800" dirty="0" smtClean="0">
                <a:latin typeface="Verdana" pitchFamily="-110" charset="0"/>
                <a:ea typeface="ＭＳ Ｐゴシック" pitchFamily="-110" charset="-128"/>
              </a:rPr>
              <a:t>Broader Autism Phenotype, BAP</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1524000" y="304800"/>
            <a:ext cx="7620000" cy="990600"/>
          </a:xfrm>
        </p:spPr>
        <p:txBody>
          <a:bodyPr>
            <a:normAutofit fontScale="90000"/>
          </a:bodyPr>
          <a:lstStyle/>
          <a:p>
            <a:r>
              <a:rPr lang="en-US" sz="3200" smtClean="0">
                <a:latin typeface="Verdana" pitchFamily="-110" charset="0"/>
              </a:rPr>
              <a:t>Potential Areas of Dysfunction in the 1</a:t>
            </a:r>
            <a:r>
              <a:rPr lang="en-US" sz="3200" baseline="30000" smtClean="0">
                <a:latin typeface="Verdana" pitchFamily="-110" charset="0"/>
              </a:rPr>
              <a:t>st</a:t>
            </a:r>
            <a:r>
              <a:rPr lang="en-US" sz="3200" smtClean="0">
                <a:latin typeface="Verdana" pitchFamily="-110" charset="0"/>
              </a:rPr>
              <a:t> Year</a:t>
            </a:r>
          </a:p>
        </p:txBody>
      </p:sp>
      <p:sp>
        <p:nvSpPr>
          <p:cNvPr id="10243" name="Rectangle 3"/>
          <p:cNvSpPr>
            <a:spLocks noGrp="1" noChangeArrowheads="1"/>
          </p:cNvSpPr>
          <p:nvPr>
            <p:ph type="body" idx="4294967295"/>
          </p:nvPr>
        </p:nvSpPr>
        <p:spPr>
          <a:xfrm>
            <a:off x="457200" y="1295400"/>
            <a:ext cx="8153400" cy="5410200"/>
          </a:xfrm>
          <a:solidFill>
            <a:schemeClr val="bg1"/>
          </a:solidFill>
        </p:spPr>
        <p:txBody>
          <a:bodyPr>
            <a:normAutofit/>
          </a:bodyPr>
          <a:lstStyle/>
          <a:p>
            <a:pPr marL="533400" indent="-533400">
              <a:buFontTx/>
              <a:buAutoNum type="arabicPeriod"/>
            </a:pPr>
            <a:r>
              <a:rPr lang="en-US" sz="1800" dirty="0" smtClean="0">
                <a:latin typeface="Arial" pitchFamily="34" charset="0"/>
                <a:cs typeface="Arial" pitchFamily="34" charset="0"/>
              </a:rPr>
              <a:t>Typical Development</a:t>
            </a:r>
          </a:p>
          <a:p>
            <a:pPr marL="914400" lvl="1" indent="-457200"/>
            <a:r>
              <a:rPr lang="en-US" sz="1800" dirty="0" smtClean="0">
                <a:latin typeface="Arial" pitchFamily="34" charset="0"/>
                <a:ea typeface="ＭＳ Ｐゴシック" pitchFamily="-110" charset="-128"/>
                <a:cs typeface="Arial" pitchFamily="34" charset="0"/>
              </a:rPr>
              <a:t>0 to 3 months: </a:t>
            </a:r>
          </a:p>
          <a:p>
            <a:pPr marL="1295400" lvl="2" indent="-381000"/>
            <a:r>
              <a:rPr lang="en-US" sz="1800" dirty="0" smtClean="0">
                <a:latin typeface="Arial" pitchFamily="34" charset="0"/>
                <a:ea typeface="ＭＳ Ｐゴシック" pitchFamily="-110" charset="-128"/>
                <a:cs typeface="Arial" pitchFamily="34" charset="0"/>
              </a:rPr>
              <a:t>Sensitivity to and preference for face-like stimuli and speech-like sound</a:t>
            </a:r>
          </a:p>
          <a:p>
            <a:pPr marL="914400" lvl="1" indent="-457200"/>
            <a:r>
              <a:rPr lang="en-US" sz="1800" dirty="0" smtClean="0">
                <a:latin typeface="Arial" pitchFamily="34" charset="0"/>
                <a:ea typeface="ＭＳ Ｐゴシック" pitchFamily="-110" charset="-128"/>
                <a:cs typeface="Arial" pitchFamily="34" charset="0"/>
              </a:rPr>
              <a:t>3 to 6 months: </a:t>
            </a:r>
          </a:p>
          <a:p>
            <a:pPr marL="1295400" lvl="2" indent="-381000"/>
            <a:r>
              <a:rPr lang="en-US" sz="1800" dirty="0" smtClean="0">
                <a:latin typeface="Arial" pitchFamily="34" charset="0"/>
                <a:ea typeface="ＭＳ Ｐゴシック" pitchFamily="-110" charset="-128"/>
                <a:cs typeface="Arial" pitchFamily="34" charset="0"/>
              </a:rPr>
              <a:t>Emergence of dyadic social interactions </a:t>
            </a:r>
          </a:p>
          <a:p>
            <a:pPr marL="914400" lvl="1" indent="-457200"/>
            <a:r>
              <a:rPr lang="en-US" sz="1800" dirty="0" smtClean="0">
                <a:latin typeface="Arial" pitchFamily="34" charset="0"/>
                <a:ea typeface="ＭＳ Ｐゴシック" pitchFamily="-110" charset="-128"/>
                <a:cs typeface="Arial" pitchFamily="34" charset="0"/>
              </a:rPr>
              <a:t>6 to 9 months:  </a:t>
            </a:r>
          </a:p>
          <a:p>
            <a:pPr marL="1295400" lvl="2" indent="-381000"/>
            <a:r>
              <a:rPr lang="en-US" sz="1800" dirty="0" smtClean="0">
                <a:latin typeface="Arial" pitchFamily="34" charset="0"/>
                <a:ea typeface="ＭＳ Ｐゴシック" pitchFamily="-110" charset="-128"/>
                <a:cs typeface="Arial" pitchFamily="34" charset="0"/>
              </a:rPr>
              <a:t>Development of face processing skills (identity, affect, gender)</a:t>
            </a:r>
          </a:p>
          <a:p>
            <a:pPr marL="1295400" lvl="2" indent="-381000"/>
            <a:r>
              <a:rPr lang="en-US" sz="1800" dirty="0" smtClean="0">
                <a:latin typeface="Arial" pitchFamily="34" charset="0"/>
                <a:ea typeface="ＭＳ Ｐゴシック" pitchFamily="-110" charset="-128"/>
                <a:cs typeface="Arial" pitchFamily="34" charset="0"/>
              </a:rPr>
              <a:t>Response to name</a:t>
            </a:r>
          </a:p>
          <a:p>
            <a:pPr marL="1295400" lvl="2" indent="-381000"/>
            <a:r>
              <a:rPr lang="en-US" sz="1800" dirty="0" smtClean="0">
                <a:latin typeface="Arial" pitchFamily="34" charset="0"/>
                <a:ea typeface="ＭＳ Ｐゴシック" pitchFamily="-110" charset="-128"/>
                <a:cs typeface="Arial" pitchFamily="34" charset="0"/>
              </a:rPr>
              <a:t>Anticipatory social games</a:t>
            </a:r>
          </a:p>
          <a:p>
            <a:pPr marL="914400" lvl="1" indent="-457200"/>
            <a:r>
              <a:rPr lang="en-US" sz="1800" dirty="0" smtClean="0">
                <a:latin typeface="Arial" pitchFamily="34" charset="0"/>
                <a:ea typeface="ＭＳ Ｐゴシック" pitchFamily="-110" charset="-128"/>
                <a:cs typeface="Arial" pitchFamily="34" charset="0"/>
              </a:rPr>
              <a:t>9 to 12 months: </a:t>
            </a:r>
          </a:p>
          <a:p>
            <a:pPr marL="1295400" lvl="2" indent="-381000"/>
            <a:r>
              <a:rPr lang="en-US" sz="1800" dirty="0" smtClean="0">
                <a:latin typeface="Arial" pitchFamily="34" charset="0"/>
                <a:ea typeface="ＭＳ Ｐゴシック" pitchFamily="-110" charset="-128"/>
                <a:cs typeface="Arial" pitchFamily="34" charset="0"/>
              </a:rPr>
              <a:t>Social monitoring and imitation</a:t>
            </a:r>
          </a:p>
          <a:p>
            <a:pPr marL="1295400" lvl="2" indent="-381000"/>
            <a:r>
              <a:rPr lang="en-US" sz="1800" dirty="0" smtClean="0">
                <a:latin typeface="Arial" pitchFamily="34" charset="0"/>
                <a:ea typeface="ＭＳ Ｐゴシック" pitchFamily="-110" charset="-128"/>
                <a:cs typeface="Arial" pitchFamily="34" charset="0"/>
              </a:rPr>
              <a:t>Social referencing</a:t>
            </a:r>
          </a:p>
          <a:p>
            <a:pPr marL="1295400" lvl="2" indent="-381000"/>
            <a:r>
              <a:rPr lang="en-US" sz="1800" dirty="0" smtClean="0">
                <a:latin typeface="Arial" pitchFamily="34" charset="0"/>
                <a:ea typeface="ＭＳ Ｐゴシック" pitchFamily="-110" charset="-128"/>
                <a:cs typeface="Arial" pitchFamily="34" charset="0"/>
              </a:rPr>
              <a:t>Joint attention</a:t>
            </a:r>
          </a:p>
          <a:p>
            <a:pPr marL="533400" indent="-533400">
              <a:buFontTx/>
              <a:buNone/>
            </a:pPr>
            <a:r>
              <a:rPr lang="en-US" sz="1800" dirty="0" smtClean="0">
                <a:latin typeface="Arial" pitchFamily="34" charset="0"/>
                <a:cs typeface="Arial" pitchFamily="34" charset="0"/>
              </a:rPr>
              <a:t>2. Many skills affected in toddlers with ASD emerge typically in the first year</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1828800" y="457200"/>
            <a:ext cx="7315200" cy="525463"/>
          </a:xfrm>
        </p:spPr>
        <p:txBody>
          <a:bodyPr>
            <a:normAutofit fontScale="90000"/>
          </a:bodyPr>
          <a:lstStyle/>
          <a:p>
            <a:r>
              <a:rPr lang="en-US" sz="3200" smtClean="0">
                <a:latin typeface="Verdana" pitchFamily="-110" charset="0"/>
              </a:rPr>
              <a:t>Patterns of Onset</a:t>
            </a:r>
          </a:p>
        </p:txBody>
      </p:sp>
      <p:sp>
        <p:nvSpPr>
          <p:cNvPr id="7171" name="Rectangle 3"/>
          <p:cNvSpPr>
            <a:spLocks noGrp="1" noChangeArrowheads="1"/>
          </p:cNvSpPr>
          <p:nvPr>
            <p:ph type="body" sz="half" idx="4294967295"/>
          </p:nvPr>
        </p:nvSpPr>
        <p:spPr>
          <a:xfrm>
            <a:off x="533400" y="1295400"/>
            <a:ext cx="8153400" cy="5257800"/>
          </a:xfrm>
          <a:solidFill>
            <a:schemeClr val="bg1"/>
          </a:solidFill>
        </p:spPr>
        <p:txBody>
          <a:bodyPr>
            <a:normAutofit lnSpcReduction="10000"/>
          </a:bodyPr>
          <a:lstStyle/>
          <a:p>
            <a:r>
              <a:rPr lang="en-US" sz="2800" dirty="0" smtClean="0">
                <a:latin typeface="Arial" pitchFamily="34" charset="0"/>
                <a:cs typeface="Arial" pitchFamily="34" charset="0"/>
              </a:rPr>
              <a:t>Early onset (1</a:t>
            </a:r>
            <a:r>
              <a:rPr lang="en-US" sz="2800" baseline="30000" dirty="0" smtClean="0">
                <a:latin typeface="Arial" pitchFamily="34" charset="0"/>
                <a:cs typeface="Arial" pitchFamily="34" charset="0"/>
              </a:rPr>
              <a:t>st</a:t>
            </a:r>
            <a:r>
              <a:rPr lang="en-US" sz="2800" dirty="0" smtClean="0">
                <a:latin typeface="Arial" pitchFamily="34" charset="0"/>
                <a:cs typeface="Arial" pitchFamily="34" charset="0"/>
              </a:rPr>
              <a:t> year): </a:t>
            </a:r>
          </a:p>
          <a:p>
            <a:pPr lvl="1"/>
            <a:r>
              <a:rPr lang="en-US" sz="2800" dirty="0" smtClean="0">
                <a:latin typeface="Arial" pitchFamily="34" charset="0"/>
                <a:ea typeface="ＭＳ Ｐゴシック" pitchFamily="-110" charset="-128"/>
                <a:cs typeface="Arial" pitchFamily="34" charset="0"/>
              </a:rPr>
              <a:t>“Inborn autistic disturbances of affective contact” (</a:t>
            </a:r>
            <a:r>
              <a:rPr lang="en-US" sz="2800" dirty="0" err="1" smtClean="0">
                <a:latin typeface="Arial" pitchFamily="34" charset="0"/>
                <a:ea typeface="ＭＳ Ｐゴシック" pitchFamily="-110" charset="-128"/>
                <a:cs typeface="Arial" pitchFamily="34" charset="0"/>
              </a:rPr>
              <a:t>Kanner</a:t>
            </a:r>
            <a:r>
              <a:rPr lang="en-US" sz="2800" dirty="0" smtClean="0">
                <a:latin typeface="Arial" pitchFamily="34" charset="0"/>
                <a:ea typeface="ＭＳ Ｐゴシック" pitchFamily="-110" charset="-128"/>
                <a:cs typeface="Arial" pitchFamily="34" charset="0"/>
              </a:rPr>
              <a:t>, 1943) </a:t>
            </a:r>
          </a:p>
          <a:p>
            <a:pPr>
              <a:buFontTx/>
              <a:buNone/>
            </a:pPr>
            <a:endParaRPr lang="en-US" sz="2800" dirty="0" smtClean="0">
              <a:latin typeface="Arial" pitchFamily="34" charset="0"/>
              <a:cs typeface="Arial" pitchFamily="34" charset="0"/>
            </a:endParaRPr>
          </a:p>
          <a:p>
            <a:r>
              <a:rPr lang="en-US" sz="2800" dirty="0" smtClean="0">
                <a:latin typeface="Arial" pitchFamily="34" charset="0"/>
                <a:cs typeface="Arial" pitchFamily="34" charset="0"/>
              </a:rPr>
              <a:t>Later onset (2</a:t>
            </a:r>
            <a:r>
              <a:rPr lang="en-US" sz="2800" baseline="30000" dirty="0" smtClean="0">
                <a:latin typeface="Arial" pitchFamily="34" charset="0"/>
                <a:cs typeface="Arial" pitchFamily="34" charset="0"/>
              </a:rPr>
              <a:t>nd</a:t>
            </a:r>
            <a:r>
              <a:rPr lang="en-US" sz="2800" dirty="0" smtClean="0">
                <a:latin typeface="Arial" pitchFamily="34" charset="0"/>
                <a:cs typeface="Arial" pitchFamily="34" charset="0"/>
              </a:rPr>
              <a:t> year):</a:t>
            </a:r>
          </a:p>
          <a:p>
            <a:pPr lvl="1"/>
            <a:r>
              <a:rPr lang="en-US" sz="2800" dirty="0" smtClean="0">
                <a:latin typeface="Arial" pitchFamily="34" charset="0"/>
                <a:ea typeface="ＭＳ Ｐゴシック" pitchFamily="-110" charset="-128"/>
                <a:cs typeface="Arial" pitchFamily="34" charset="0"/>
              </a:rPr>
              <a:t>Regression (15-27% of cases) (Eisenberg &amp; </a:t>
            </a:r>
            <a:r>
              <a:rPr lang="en-US" sz="2800" dirty="0" err="1" smtClean="0">
                <a:latin typeface="Arial" pitchFamily="34" charset="0"/>
                <a:ea typeface="ＭＳ Ｐゴシック" pitchFamily="-110" charset="-128"/>
                <a:cs typeface="Arial" pitchFamily="34" charset="0"/>
              </a:rPr>
              <a:t>Kanner</a:t>
            </a:r>
            <a:r>
              <a:rPr lang="en-US" sz="2800" dirty="0" smtClean="0">
                <a:latin typeface="Arial" pitchFamily="34" charset="0"/>
                <a:ea typeface="ＭＳ Ｐゴシック" pitchFamily="-110" charset="-128"/>
                <a:cs typeface="Arial" pitchFamily="34" charset="0"/>
              </a:rPr>
              <a:t>, 1955; Dawson et al., 2006; </a:t>
            </a:r>
            <a:r>
              <a:rPr lang="en-US" sz="2800" dirty="0" err="1" smtClean="0">
                <a:latin typeface="Arial" pitchFamily="34" charset="0"/>
                <a:ea typeface="ＭＳ Ｐゴシック" pitchFamily="-110" charset="-128"/>
                <a:cs typeface="Arial" pitchFamily="34" charset="0"/>
              </a:rPr>
              <a:t>Landa</a:t>
            </a:r>
            <a:r>
              <a:rPr lang="en-US" sz="2800" dirty="0" smtClean="0">
                <a:latin typeface="Arial" pitchFamily="34" charset="0"/>
                <a:ea typeface="ＭＳ Ｐゴシック" pitchFamily="-110" charset="-128"/>
                <a:cs typeface="Arial" pitchFamily="34" charset="0"/>
              </a:rPr>
              <a:t> et al., 2007)</a:t>
            </a:r>
          </a:p>
          <a:p>
            <a:pPr lvl="1">
              <a:buFontTx/>
              <a:buNone/>
            </a:pPr>
            <a:endParaRPr lang="en-US" sz="2800" dirty="0" smtClean="0">
              <a:latin typeface="Arial" pitchFamily="34" charset="0"/>
              <a:ea typeface="ＭＳ Ｐゴシック" pitchFamily="-110" charset="-128"/>
              <a:cs typeface="Arial" pitchFamily="34" charset="0"/>
            </a:endParaRPr>
          </a:p>
          <a:p>
            <a:pPr lvl="1"/>
            <a:r>
              <a:rPr lang="en-US" sz="2800" dirty="0" smtClean="0">
                <a:latin typeface="Arial" pitchFamily="34" charset="0"/>
                <a:ea typeface="ＭＳ Ｐゴシック" pitchFamily="-110" charset="-128"/>
                <a:cs typeface="Arial" pitchFamily="34" charset="0"/>
              </a:rPr>
              <a:t>Plateau (</a:t>
            </a:r>
            <a:r>
              <a:rPr lang="en-US" sz="2800" dirty="0" err="1" smtClean="0">
                <a:latin typeface="Arial" pitchFamily="34" charset="0"/>
                <a:ea typeface="ＭＳ Ｐゴシック" pitchFamily="-110" charset="-128"/>
                <a:cs typeface="Arial" pitchFamily="34" charset="0"/>
              </a:rPr>
              <a:t>Ozonoff</a:t>
            </a:r>
            <a:r>
              <a:rPr lang="en-US" sz="2800" dirty="0" smtClean="0">
                <a:latin typeface="Arial" pitchFamily="34" charset="0"/>
                <a:ea typeface="ＭＳ Ｐゴシック" pitchFamily="-110" charset="-128"/>
                <a:cs typeface="Arial" pitchFamily="34" charset="0"/>
              </a:rPr>
              <a:t> et al., 2008; Hansen et al., 2008)</a:t>
            </a:r>
          </a:p>
          <a:p>
            <a:pPr lvl="1"/>
            <a:endParaRPr lang="en-US" sz="1200" dirty="0" smtClean="0">
              <a:latin typeface="Verdana" pitchFamily="-110" charset="0"/>
              <a:ea typeface="ＭＳ Ｐゴシック" pitchFamily="-110" charset="-128"/>
            </a:endParaRPr>
          </a:p>
        </p:txBody>
      </p:sp>
      <p:sp>
        <p:nvSpPr>
          <p:cNvPr id="7172" name="Text Box 4"/>
          <p:cNvSpPr txBox="1">
            <a:spLocks noChangeArrowheads="1"/>
          </p:cNvSpPr>
          <p:nvPr/>
        </p:nvSpPr>
        <p:spPr bwMode="auto">
          <a:xfrm>
            <a:off x="4648200" y="5867400"/>
            <a:ext cx="18415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2400">
                <a:solidFill>
                  <a:schemeClr val="tx1"/>
                </a:solidFill>
                <a:latin typeface="Times" pitchFamily="-110" charset="0"/>
                <a:ea typeface="ＭＳ Ｐゴシック" pitchFamily="-110" charset="-128"/>
              </a:defRPr>
            </a:lvl1pPr>
            <a:lvl2pPr marL="742950" indent="-285750">
              <a:defRPr sz="2400">
                <a:solidFill>
                  <a:schemeClr val="tx1"/>
                </a:solidFill>
                <a:latin typeface="Times" pitchFamily="-110" charset="0"/>
                <a:ea typeface="ＭＳ Ｐゴシック" pitchFamily="-110" charset="-128"/>
              </a:defRPr>
            </a:lvl2pPr>
            <a:lvl3pPr marL="1143000" indent="-228600">
              <a:defRPr sz="2400">
                <a:solidFill>
                  <a:schemeClr val="tx1"/>
                </a:solidFill>
                <a:latin typeface="Times" pitchFamily="-110" charset="0"/>
                <a:ea typeface="ＭＳ Ｐゴシック" pitchFamily="-110" charset="-128"/>
              </a:defRPr>
            </a:lvl3pPr>
            <a:lvl4pPr marL="1600200" indent="-228600">
              <a:defRPr sz="2400">
                <a:solidFill>
                  <a:schemeClr val="tx1"/>
                </a:solidFill>
                <a:latin typeface="Times" pitchFamily="-110" charset="0"/>
                <a:ea typeface="ＭＳ Ｐゴシック" pitchFamily="-110" charset="-128"/>
              </a:defRPr>
            </a:lvl4pPr>
            <a:lvl5pPr marL="2057400" indent="-228600">
              <a:defRPr sz="2400">
                <a:solidFill>
                  <a:schemeClr val="tx1"/>
                </a:solidFill>
                <a:latin typeface="Times" pitchFamily="-110"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Times" pitchFamily="-110"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Times" pitchFamily="-110"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Times" pitchFamily="-110"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Times" pitchFamily="-110" charset="0"/>
                <a:ea typeface="ＭＳ Ｐゴシック" pitchFamily="-110" charset="-128"/>
              </a:defRPr>
            </a:lvl9pPr>
          </a:lstStyle>
          <a:p>
            <a:pPr eaLnBrk="1" hangingPunct="1">
              <a:lnSpc>
                <a:spcPct val="90000"/>
              </a:lnSpc>
              <a:spcBef>
                <a:spcPct val="20000"/>
              </a:spcBef>
            </a:pPr>
            <a:endParaRPr lang="en-US" sz="2800">
              <a:latin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539</TotalTime>
  <Words>507</Words>
  <Application>Microsoft Office PowerPoint</Application>
  <PresentationFormat>On-screen Show (4:3)</PresentationFormat>
  <Paragraphs>82</Paragraphs>
  <Slides>12</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Office Theme</vt:lpstr>
      <vt:lpstr>Chart</vt:lpstr>
      <vt:lpstr>PowerPoint Presentation</vt:lpstr>
      <vt:lpstr>PowerPoint Presentation</vt:lpstr>
      <vt:lpstr>PowerPoint Presentation</vt:lpstr>
      <vt:lpstr>Autism Spectrum Disorders</vt:lpstr>
      <vt:lpstr>PowerPoint Presentation</vt:lpstr>
      <vt:lpstr>Autism is a Developmental Disorder</vt:lpstr>
      <vt:lpstr>Methodological Approaches to Studying  Emergence of Autism</vt:lpstr>
      <vt:lpstr>Potential Areas of Dysfunction in the 1st Year</vt:lpstr>
      <vt:lpstr>Patterns of Onset</vt:lpstr>
      <vt:lpstr>Age of Onset: Parental Perception </vt:lpstr>
      <vt:lpstr>Parental Concerns  (Wiggins, Baio, Rice, 2006)</vt:lpstr>
      <vt:lpstr>Early Development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Patricia</dc:creator>
  <cp:lastModifiedBy>Patricia</cp:lastModifiedBy>
  <cp:revision>2</cp:revision>
  <dcterms:created xsi:type="dcterms:W3CDTF">2011-12-05T23:02:58Z</dcterms:created>
  <dcterms:modified xsi:type="dcterms:W3CDTF">2011-12-06T08:02:08Z</dcterms:modified>
</cp:coreProperties>
</file>